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Lst>
  <p:notesMasterIdLst>
    <p:notesMasterId r:id="rId17"/>
  </p:notesMasterIdLst>
  <p:sldIdLst>
    <p:sldId id="256" r:id="rId5"/>
    <p:sldId id="267" r:id="rId6"/>
    <p:sldId id="257" r:id="rId7"/>
    <p:sldId id="258" r:id="rId8"/>
    <p:sldId id="259" r:id="rId9"/>
    <p:sldId id="260" r:id="rId10"/>
    <p:sldId id="261" r:id="rId11"/>
    <p:sldId id="268" r:id="rId12"/>
    <p:sldId id="262" r:id="rId13"/>
    <p:sldId id="263" r:id="rId14"/>
    <p:sldId id="264" r:id="rId15"/>
    <p:sldId id="265"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4660"/>
  </p:normalViewPr>
  <p:slideViewPr>
    <p:cSldViewPr>
      <p:cViewPr>
        <p:scale>
          <a:sx n="84" d="100"/>
          <a:sy n="84" d="100"/>
        </p:scale>
        <p:origin x="-1267" y="-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10F6797-36E1-483C-8292-67215E811FF3}" type="datetimeFigureOut">
              <a:rPr lang="ar-IQ" smtClean="0"/>
              <a:t>10/04/1441</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5AD6D4A-4AEE-4715-BB5F-8A7DBD7C098B}" type="slidenum">
              <a:rPr lang="ar-IQ" smtClean="0"/>
              <a:t>‹#›</a:t>
            </a:fld>
            <a:endParaRPr lang="ar-IQ"/>
          </a:p>
        </p:txBody>
      </p:sp>
    </p:spTree>
    <p:extLst>
      <p:ext uri="{BB962C8B-B14F-4D97-AF65-F5344CB8AC3E}">
        <p14:creationId xmlns:p14="http://schemas.microsoft.com/office/powerpoint/2010/main" val="29050148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B8ABB09-4A1D-463E-8065-109CC2B7EFAA}" type="datetimeFigureOut">
              <a:rPr lang="ar-SA" smtClean="0"/>
              <a:t>10/04/1441</a:t>
            </a:fld>
            <a:endParaRPr lang="ar-S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S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B34F065-1154-456A-91E3-76DE8E75E17B}" type="slidenum">
              <a:rPr lang="ar-SA" smtClean="0"/>
              <a:t>‹#›</a:t>
            </a:fld>
            <a:endParaRPr lang="ar-S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10/04/1441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10/04/1441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10/04/1441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10/04/1441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10/04/1441</a:t>
            </a:fld>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10/04/1441</a:t>
            </a:fld>
            <a:endParaRPr lang="ar-S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10/04/1441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10/04/1441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10/04/1441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10/04/1441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10/04/1441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10/04/1441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B8ABB09-4A1D-463E-8065-109CC2B7EFAA}" type="datetimeFigureOut">
              <a:rPr lang="ar-SA" smtClean="0"/>
              <a:t>10/04/1441</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11" name="Slide Number Placeholder 10"/>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8ABB09-4A1D-463E-8065-109CC2B7EFAA}" type="datetimeFigureOut">
              <a:rPr lang="ar-SA" smtClean="0"/>
              <a:t>10/04/1441</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B8ABB09-4A1D-463E-8065-109CC2B7EFAA}" type="datetimeFigureOut">
              <a:rPr lang="ar-SA" smtClean="0"/>
              <a:t>10/04/1441</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B8ABB09-4A1D-463E-8065-109CC2B7EFAA}" type="datetimeFigureOut">
              <a:rPr lang="ar-SA" smtClean="0"/>
              <a:t>10/04/1441</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10/04/1441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B8ABB09-4A1D-463E-8065-109CC2B7EFAA}" type="datetimeFigureOut">
              <a:rPr lang="ar-SA" smtClean="0"/>
              <a:t>10/04/1441</a:t>
            </a:fld>
            <a:endParaRPr lang="ar-SA"/>
          </a:p>
        </p:txBody>
      </p:sp>
      <p:sp>
        <p:nvSpPr>
          <p:cNvPr id="3" name="Footer Placeholder 2"/>
          <p:cNvSpPr>
            <a:spLocks noGrp="1"/>
          </p:cNvSpPr>
          <p:nvPr>
            <p:ph type="ftr" sz="quarter" idx="11"/>
          </p:nvPr>
        </p:nvSpPr>
        <p:spPr/>
        <p:txBody>
          <a:bodyPr/>
          <a:lstStyle>
            <a:extLst/>
          </a:lstStyle>
          <a:p>
            <a:endParaRPr lang="ar-SA"/>
          </a:p>
        </p:txBody>
      </p:sp>
      <p:sp>
        <p:nvSpPr>
          <p:cNvPr id="4" name="Slide Number Placeholder 3"/>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8ABB09-4A1D-463E-8065-109CC2B7EFAA}" type="datetimeFigureOut">
              <a:rPr lang="ar-SA" smtClean="0"/>
              <a:t>10/04/1441</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8ABB09-4A1D-463E-8065-109CC2B7EFAA}" type="datetimeFigureOut">
              <a:rPr lang="ar-SA" smtClean="0"/>
              <a:t>10/04/1441</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ABB09-4A1D-463E-8065-109CC2B7EFAA}" type="datetimeFigureOut">
              <a:rPr lang="ar-SA" smtClean="0"/>
              <a:t>10/04/1441</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10/04/1441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10/04/1441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10/04/1441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10/04/1441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10/04/1441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10/04/1441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B8ABB09-4A1D-463E-8065-109CC2B7EFAA}" type="datetimeFigureOut">
              <a:rPr lang="ar-SA" smtClean="0"/>
              <a:t>10/04/1441</a:t>
            </a:fld>
            <a:endParaRPr lang="ar-S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S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B8ABB09-4A1D-463E-8065-109CC2B7EFAA}" type="datetimeFigureOut">
              <a:rPr lang="ar-SA" smtClean="0"/>
              <a:t>10/04/1441</a:t>
            </a:fld>
            <a:endParaRPr lang="ar-S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ar-S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B8ABB09-4A1D-463E-8065-109CC2B7EFAA}" type="datetimeFigureOut">
              <a:rPr lang="ar-SA" smtClean="0"/>
              <a:t>10/04/1441</a:t>
            </a:fld>
            <a:endParaRPr lang="ar-SA"/>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ar-SA"/>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32657"/>
            <a:ext cx="3742184" cy="1440160"/>
          </a:xfrm>
          <a:noFill/>
          <a:ln>
            <a:noFill/>
          </a:ln>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ar-IQ" sz="3000" b="1" dirty="0" smtClean="0">
                <a:latin typeface="Times New Roman" panose="02020603050405020304" pitchFamily="18" charset="0"/>
                <a:cs typeface="Times New Roman" panose="02020603050405020304" pitchFamily="18" charset="0"/>
              </a:rPr>
              <a:t>أمراض وطفيليات الأسماك</a:t>
            </a:r>
            <a:br>
              <a:rPr lang="ar-IQ" sz="3000" b="1" dirty="0" smtClean="0">
                <a:latin typeface="Times New Roman" panose="02020603050405020304" pitchFamily="18" charset="0"/>
                <a:cs typeface="Times New Roman" panose="02020603050405020304" pitchFamily="18" charset="0"/>
              </a:rPr>
            </a:br>
            <a:r>
              <a:rPr lang="ar-IQ" sz="3000" b="1" dirty="0" smtClean="0">
                <a:latin typeface="Times New Roman" panose="02020603050405020304" pitchFamily="18" charset="0"/>
                <a:cs typeface="Times New Roman" panose="02020603050405020304" pitchFamily="18" charset="0"/>
              </a:rPr>
              <a:t> </a:t>
            </a:r>
            <a:r>
              <a:rPr lang="en-US" sz="3000" b="1" dirty="0" smtClean="0">
                <a:latin typeface="Times New Roman" panose="02020603050405020304" pitchFamily="18" charset="0"/>
                <a:cs typeface="Times New Roman" panose="02020603050405020304" pitchFamily="18" charset="0"/>
              </a:rPr>
              <a:t>Diseases and Parasites of Fishes</a:t>
            </a:r>
            <a:endParaRPr lang="ar-IQ" sz="3000" b="1" dirty="0">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p:txBody>
          <a:bodyPr>
            <a:normAutofit/>
          </a:bodyPr>
          <a:lstStyle/>
          <a:p>
            <a:pPr algn="ctr"/>
            <a:r>
              <a:rPr lang="ar-IQ" sz="2200" b="1" dirty="0">
                <a:solidFill>
                  <a:schemeClr val="tx1"/>
                </a:solidFill>
                <a:latin typeface="Times New Roman" panose="02020603050405020304" pitchFamily="18" charset="0"/>
                <a:cs typeface="Times New Roman" panose="02020603050405020304" pitchFamily="18" charset="0"/>
              </a:rPr>
              <a:t>الاستاذ الدكتورة خالدة سالم النعيم</a:t>
            </a:r>
          </a:p>
          <a:p>
            <a:pPr algn="ctr"/>
            <a:r>
              <a:rPr lang="ar-IQ" sz="2200" b="1" dirty="0">
                <a:solidFill>
                  <a:schemeClr val="tx1"/>
                </a:solidFill>
                <a:latin typeface="Times New Roman" panose="02020603050405020304" pitchFamily="18" charset="0"/>
                <a:cs typeface="Times New Roman" panose="02020603050405020304" pitchFamily="18" charset="0"/>
              </a:rPr>
              <a:t>كلية الزراعة- جامعة البصرة</a:t>
            </a:r>
            <a:endParaRPr lang="en-US" sz="2200" b="1"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206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32656"/>
            <a:ext cx="2386136" cy="238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مستطيل 1"/>
          <p:cNvSpPr/>
          <p:nvPr/>
        </p:nvSpPr>
        <p:spPr>
          <a:xfrm>
            <a:off x="6516216" y="2718792"/>
            <a:ext cx="1872209" cy="307777"/>
          </a:xfrm>
          <a:prstGeom prst="rect">
            <a:avLst/>
          </a:prstGeom>
        </p:spPr>
        <p:txBody>
          <a:bodyPr wrap="square">
            <a:spAutoFit/>
          </a:bodyPr>
          <a:lstStyle/>
          <a:p>
            <a:r>
              <a:rPr lang="en-US" sz="1400" dirty="0"/>
              <a:t>Anchor Worms</a:t>
            </a:r>
            <a:endParaRPr lang="ar-IQ" sz="14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7" y="116632"/>
            <a:ext cx="2592286" cy="2603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مستطيل 2"/>
          <p:cNvSpPr/>
          <p:nvPr/>
        </p:nvSpPr>
        <p:spPr>
          <a:xfrm>
            <a:off x="3635896" y="2749572"/>
            <a:ext cx="2448272" cy="307777"/>
          </a:xfrm>
          <a:prstGeom prst="rect">
            <a:avLst/>
          </a:prstGeom>
        </p:spPr>
        <p:txBody>
          <a:bodyPr wrap="square">
            <a:spAutoFit/>
          </a:bodyPr>
          <a:lstStyle/>
          <a:p>
            <a:r>
              <a:rPr lang="en-US" sz="1400" dirty="0" err="1"/>
              <a:t>Clonorchiasis</a:t>
            </a:r>
            <a:r>
              <a:rPr lang="en-US" sz="1400" dirty="0"/>
              <a:t> - The Lancet</a:t>
            </a:r>
            <a:endParaRPr lang="ar-IQ" sz="1400"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64" y="127620"/>
            <a:ext cx="3157766" cy="236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ربع نص 3"/>
          <p:cNvSpPr txBox="1"/>
          <p:nvPr/>
        </p:nvSpPr>
        <p:spPr>
          <a:xfrm>
            <a:off x="323528" y="2564905"/>
            <a:ext cx="2376264" cy="369332"/>
          </a:xfrm>
          <a:prstGeom prst="rect">
            <a:avLst/>
          </a:prstGeom>
          <a:noFill/>
        </p:spPr>
        <p:txBody>
          <a:bodyPr wrap="square" rtlCol="1">
            <a:spAutoFit/>
          </a:bodyPr>
          <a:lstStyle/>
          <a:p>
            <a:r>
              <a:rPr lang="en-US" sz="1400" dirty="0"/>
              <a:t>Consuming raw fish</a:t>
            </a:r>
            <a:r>
              <a:rPr lang="en-US" dirty="0" smtClean="0"/>
              <a:t> </a:t>
            </a:r>
            <a:r>
              <a:rPr lang="en-US" sz="1400" dirty="0"/>
              <a:t>meat</a:t>
            </a:r>
            <a:endParaRPr lang="ar-IQ" sz="1400" dirty="0"/>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6700" y="3376737"/>
            <a:ext cx="2953806" cy="2212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مربع نص 4"/>
          <p:cNvSpPr txBox="1"/>
          <p:nvPr/>
        </p:nvSpPr>
        <p:spPr>
          <a:xfrm>
            <a:off x="6627688" y="5847716"/>
            <a:ext cx="1368152" cy="307777"/>
          </a:xfrm>
          <a:prstGeom prst="rect">
            <a:avLst/>
          </a:prstGeom>
          <a:noFill/>
        </p:spPr>
        <p:txBody>
          <a:bodyPr wrap="square" rtlCol="1">
            <a:spAutoFit/>
          </a:bodyPr>
          <a:lstStyle/>
          <a:p>
            <a:r>
              <a:rPr lang="en-US" sz="1400" dirty="0"/>
              <a:t>Abdominal pain</a:t>
            </a:r>
            <a:endParaRPr lang="ar-IQ" sz="1400" dirty="0"/>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2520" y="3376737"/>
            <a:ext cx="3324799" cy="2212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21" y="3376737"/>
            <a:ext cx="2512954" cy="2371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862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9997" y="188640"/>
            <a:ext cx="8568467" cy="1246495"/>
          </a:xfrm>
          <a:prstGeom prst="rect">
            <a:avLst/>
          </a:prstGeom>
          <a:solidFill>
            <a:schemeClr val="accent1">
              <a:lumMod val="20000"/>
              <a:lumOff val="80000"/>
            </a:schemeClr>
          </a:solidFill>
        </p:spPr>
        <p:txBody>
          <a:bodyPr wrap="square" rtlCol="1">
            <a:spAutoFit/>
          </a:bodyPr>
          <a:lstStyle/>
          <a:p>
            <a:r>
              <a:rPr lang="ar-IQ" sz="2500" b="1" dirty="0" smtClean="0">
                <a:cs typeface="+mj-cs"/>
              </a:rPr>
              <a:t>أنواع أمراض الأســماك: يمكن تقسيم أمراض الأسماك حسب ما يلي</a:t>
            </a:r>
          </a:p>
          <a:p>
            <a:r>
              <a:rPr lang="ar-IQ" sz="2500" b="1" dirty="0" smtClean="0">
                <a:cs typeface="+mj-cs"/>
              </a:rPr>
              <a:t>حسب العضو المصاب، أو مكان الإصابة أو قدرة المرض على الانتشار، أو حسب نوع المسبب المرضي، أو حسب عمر الأسـماك، أو حسب مصدر المرض ..الخ</a:t>
            </a:r>
          </a:p>
        </p:txBody>
      </p:sp>
      <p:sp>
        <p:nvSpPr>
          <p:cNvPr id="3" name="مربع نص 2"/>
          <p:cNvSpPr txBox="1"/>
          <p:nvPr/>
        </p:nvSpPr>
        <p:spPr>
          <a:xfrm>
            <a:off x="5220072" y="1628800"/>
            <a:ext cx="3384376" cy="461665"/>
          </a:xfrm>
          <a:prstGeom prst="rect">
            <a:avLst/>
          </a:prstGeom>
          <a:solidFill>
            <a:schemeClr val="accent1">
              <a:lumMod val="20000"/>
              <a:lumOff val="80000"/>
            </a:schemeClr>
          </a:solidFill>
        </p:spPr>
        <p:txBody>
          <a:bodyPr wrap="square" rtlCol="1">
            <a:spAutoFit/>
          </a:bodyPr>
          <a:lstStyle/>
          <a:p>
            <a:r>
              <a:rPr lang="ar-IQ" sz="2400" b="1" dirty="0"/>
              <a:t>أعداء الأسماك</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214413"/>
            <a:ext cx="2448271" cy="2150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301" y="2165718"/>
            <a:ext cx="3152768" cy="214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21259" y="2214413"/>
            <a:ext cx="2773623" cy="200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2132" y="4622049"/>
            <a:ext cx="2458338" cy="168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39" y="4501018"/>
            <a:ext cx="3028229" cy="1840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997" y="4466464"/>
            <a:ext cx="2827303" cy="187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62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909" y="260649"/>
            <a:ext cx="3464651" cy="2305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79" y="332656"/>
            <a:ext cx="3356448" cy="223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140969"/>
            <a:ext cx="1249747"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1202" y="2640754"/>
            <a:ext cx="2672535" cy="2030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9058" y="2680312"/>
            <a:ext cx="1750773" cy="208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3738" y="4762542"/>
            <a:ext cx="3005498" cy="1981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216" y="2573750"/>
            <a:ext cx="2144539" cy="2097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848" y="476254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7" y="4719679"/>
            <a:ext cx="25050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857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79512" y="548680"/>
            <a:ext cx="8784976" cy="5904656"/>
          </a:xfrm>
        </p:spPr>
        <p:style>
          <a:lnRef idx="1">
            <a:schemeClr val="accent2"/>
          </a:lnRef>
          <a:fillRef idx="2">
            <a:schemeClr val="accent2"/>
          </a:fillRef>
          <a:effectRef idx="1">
            <a:schemeClr val="accent2"/>
          </a:effectRef>
          <a:fontRef idx="minor">
            <a:schemeClr val="dk1"/>
          </a:fontRef>
        </p:style>
        <p:txBody>
          <a:bodyPr>
            <a:noAutofit/>
          </a:bodyPr>
          <a:lstStyle/>
          <a:p>
            <a:pPr algn="ctr" rtl="1"/>
            <a:r>
              <a:rPr lang="ar-IQ" sz="3000" b="1" dirty="0" smtClean="0">
                <a:solidFill>
                  <a:schemeClr val="tx1"/>
                </a:solidFill>
              </a:rPr>
              <a:t>مقدمـــــــة</a:t>
            </a:r>
          </a:p>
          <a:p>
            <a:pPr algn="just" rtl="1"/>
            <a:r>
              <a:rPr lang="ar-IQ" sz="3000" b="1" dirty="0" smtClean="0">
                <a:solidFill>
                  <a:schemeClr val="tx1"/>
                </a:solidFill>
              </a:rPr>
              <a:t>- </a:t>
            </a:r>
            <a:r>
              <a:rPr lang="ar-IQ" sz="3000" b="1" dirty="0" smtClean="0">
                <a:solidFill>
                  <a:schemeClr val="tx1"/>
                </a:solidFill>
              </a:rPr>
              <a:t>تبرز أهمية الأسماك كونها جزء مهم من غذاء الانسان وغذاء حيواناته الداجنة ومورد اقتصادي مهم للدول، اضافة الى رياضة صيدها وهواية تربية أسماك الزينة هما صناعتان وسياحة تدران أموال طائلة.</a:t>
            </a:r>
          </a:p>
          <a:p>
            <a:pPr algn="just" rtl="1"/>
            <a:endParaRPr lang="ar-IQ" sz="3000" b="1" dirty="0">
              <a:solidFill>
                <a:schemeClr val="tx1"/>
              </a:solidFill>
            </a:endParaRPr>
          </a:p>
          <a:p>
            <a:pPr marL="457200" indent="-457200" algn="just" rtl="1">
              <a:buFontTx/>
              <a:buChar char="-"/>
            </a:pPr>
            <a:r>
              <a:rPr lang="ar-IQ" sz="3000" b="1" dirty="0" smtClean="0">
                <a:solidFill>
                  <a:schemeClr val="tx1"/>
                </a:solidFill>
              </a:rPr>
              <a:t>تسبب </a:t>
            </a:r>
            <a:r>
              <a:rPr lang="ar-IQ" sz="3000" b="1" dirty="0" smtClean="0">
                <a:solidFill>
                  <a:schemeClr val="tx1"/>
                </a:solidFill>
              </a:rPr>
              <a:t>أعداء الأسماك والأمراض والطفيليات خسائر في هذه الثروة المهمة، خصوصا في مشاريع تكثير واستزراع الاسماك أو في ظروف البيئة القاسية</a:t>
            </a:r>
            <a:r>
              <a:rPr lang="ar-IQ" sz="3000" b="1" dirty="0" smtClean="0">
                <a:solidFill>
                  <a:schemeClr val="tx1"/>
                </a:solidFill>
              </a:rPr>
              <a:t>.</a:t>
            </a:r>
          </a:p>
          <a:p>
            <a:pPr marL="457200" indent="-457200" algn="just" rtl="1">
              <a:buFontTx/>
              <a:buChar char="-"/>
            </a:pPr>
            <a:endParaRPr lang="ar-IQ" sz="3000" b="1" dirty="0">
              <a:solidFill>
                <a:schemeClr val="tx1"/>
              </a:solidFill>
            </a:endParaRPr>
          </a:p>
          <a:p>
            <a:pPr marL="457200" indent="-457200" algn="just" rtl="1">
              <a:buFontTx/>
              <a:buChar char="-"/>
            </a:pPr>
            <a:r>
              <a:rPr lang="ar-IQ" sz="3000" b="1" dirty="0" smtClean="0">
                <a:solidFill>
                  <a:schemeClr val="tx1"/>
                </a:solidFill>
              </a:rPr>
              <a:t> </a:t>
            </a:r>
            <a:r>
              <a:rPr lang="ar-IQ" sz="3000" b="1" dirty="0" smtClean="0">
                <a:solidFill>
                  <a:schemeClr val="tx1"/>
                </a:solidFill>
              </a:rPr>
              <a:t>لذلك وجب دراسة تلك المشاكل للتعرف عليها ودرء خطرها.</a:t>
            </a:r>
          </a:p>
          <a:p>
            <a:pPr algn="l" rtl="1"/>
            <a:endParaRPr lang="ar-IQ" sz="3000" b="1" dirty="0">
              <a:solidFill>
                <a:schemeClr val="tx1"/>
              </a:solidFill>
            </a:endParaRPr>
          </a:p>
        </p:txBody>
      </p:sp>
    </p:spTree>
    <p:extLst>
      <p:ext uri="{BB962C8B-B14F-4D97-AF65-F5344CB8AC3E}">
        <p14:creationId xmlns:p14="http://schemas.microsoft.com/office/powerpoint/2010/main" val="144797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style>
          <a:lnRef idx="1">
            <a:schemeClr val="accent3"/>
          </a:lnRef>
          <a:fillRef idx="2">
            <a:schemeClr val="accent3"/>
          </a:fillRef>
          <a:effectRef idx="1">
            <a:schemeClr val="accent3"/>
          </a:effectRef>
          <a:fontRef idx="minor">
            <a:schemeClr val="dk1"/>
          </a:fontRef>
        </p:style>
        <p:txBody>
          <a:bodyPr>
            <a:normAutofit/>
          </a:bodyPr>
          <a:lstStyle/>
          <a:p>
            <a:pPr algn="r"/>
            <a:r>
              <a:rPr lang="ar-IQ" sz="2500" dirty="0"/>
              <a:t> </a:t>
            </a:r>
            <a:r>
              <a:rPr lang="ar-IQ" sz="2500" dirty="0" smtClean="0"/>
              <a:t>* </a:t>
            </a:r>
            <a:r>
              <a:rPr lang="ar-IQ" sz="2500" b="1" dirty="0" smtClean="0"/>
              <a:t>العلاقات الحيوانية</a:t>
            </a:r>
            <a:endParaRPr lang="ar-IQ" sz="2500" b="1" dirty="0"/>
          </a:p>
        </p:txBody>
      </p:sp>
      <p:sp>
        <p:nvSpPr>
          <p:cNvPr id="3" name="عنصر نائب للمحتوى 2"/>
          <p:cNvSpPr>
            <a:spLocks noGrp="1"/>
          </p:cNvSpPr>
          <p:nvPr>
            <p:ph idx="1"/>
          </p:nvPr>
        </p:nvSpPr>
        <p:spPr>
          <a:xfrm>
            <a:off x="395536" y="1196752"/>
            <a:ext cx="8229600" cy="5073427"/>
          </a:xfrm>
        </p:spPr>
        <p:style>
          <a:lnRef idx="1">
            <a:schemeClr val="accent5"/>
          </a:lnRef>
          <a:fillRef idx="2">
            <a:schemeClr val="accent5"/>
          </a:fillRef>
          <a:effectRef idx="1">
            <a:schemeClr val="accent5"/>
          </a:effectRef>
          <a:fontRef idx="minor">
            <a:schemeClr val="dk1"/>
          </a:fontRef>
        </p:style>
        <p:txBody>
          <a:bodyPr>
            <a:normAutofit/>
          </a:bodyPr>
          <a:lstStyle/>
          <a:p>
            <a:r>
              <a:rPr lang="ar-IQ" sz="2000" b="1" dirty="0" smtClean="0"/>
              <a:t>العلاقات </a:t>
            </a:r>
            <a:r>
              <a:rPr lang="ar-IQ" sz="2000" b="1" dirty="0" smtClean="0"/>
              <a:t>بين أفراد النوع الواحد (حماية، دفاع، تغذية، هجرة، تكاثر)</a:t>
            </a:r>
          </a:p>
          <a:p>
            <a:endParaRPr lang="ar-IQ" sz="2000" b="1" dirty="0"/>
          </a:p>
          <a:p>
            <a:endParaRPr lang="ar-IQ" sz="2000" b="1" dirty="0" smtClean="0"/>
          </a:p>
          <a:p>
            <a:pPr marL="0" indent="0">
              <a:buNone/>
            </a:pPr>
            <a:endParaRPr lang="ar-IQ" sz="2000" b="1" dirty="0" smtClean="0"/>
          </a:p>
          <a:p>
            <a:pPr marL="0" indent="0">
              <a:buNone/>
            </a:pPr>
            <a:endParaRPr lang="ar-IQ" sz="2000" b="1" dirty="0"/>
          </a:p>
          <a:p>
            <a:pPr marL="0" indent="0">
              <a:buNone/>
            </a:pPr>
            <a:endParaRPr lang="ar-IQ" sz="2000" b="1" dirty="0" smtClean="0"/>
          </a:p>
          <a:p>
            <a:pPr marL="0" indent="0">
              <a:buNone/>
            </a:pPr>
            <a:endParaRPr lang="ar-IQ" sz="2000" b="1" dirty="0"/>
          </a:p>
          <a:p>
            <a:pPr marL="0" indent="0">
              <a:buNone/>
            </a:pPr>
            <a:endParaRPr lang="ar-IQ" sz="2000" b="1" dirty="0" smtClean="0"/>
          </a:p>
          <a:p>
            <a:pPr marL="0" indent="0">
              <a:buNone/>
            </a:pPr>
            <a:endParaRPr lang="ar-IQ" sz="2000" b="1" dirty="0"/>
          </a:p>
          <a:p>
            <a:pPr marL="0" indent="0">
              <a:buNone/>
            </a:pPr>
            <a:endParaRPr lang="ar-IQ"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81327"/>
            <a:ext cx="2880320" cy="238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0132" y="1581327"/>
            <a:ext cx="3196123" cy="238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7" y="4077072"/>
            <a:ext cx="2592287"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4077072"/>
            <a:ext cx="2088231"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1" y="4077072"/>
            <a:ext cx="2880320" cy="212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66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style>
          <a:lnRef idx="1">
            <a:schemeClr val="accent4"/>
          </a:lnRef>
          <a:fillRef idx="2">
            <a:schemeClr val="accent4"/>
          </a:fillRef>
          <a:effectRef idx="1">
            <a:schemeClr val="accent4"/>
          </a:effectRef>
          <a:fontRef idx="minor">
            <a:schemeClr val="dk1"/>
          </a:fontRef>
        </p:style>
        <p:txBody>
          <a:bodyPr>
            <a:normAutofit/>
          </a:bodyPr>
          <a:lstStyle/>
          <a:p>
            <a:pPr algn="r"/>
            <a:r>
              <a:rPr lang="ar-IQ" sz="2000" b="1" dirty="0" smtClean="0"/>
              <a:t>* </a:t>
            </a:r>
            <a:r>
              <a:rPr lang="ar-IQ" sz="2000" b="1" dirty="0"/>
              <a:t>العلاقات بين أفراد الأنواع المختلفة</a:t>
            </a:r>
          </a:p>
        </p:txBody>
      </p:sp>
      <p:sp>
        <p:nvSpPr>
          <p:cNvPr id="3" name="عنصر نائب للمحتوى 2"/>
          <p:cNvSpPr>
            <a:spLocks noGrp="1"/>
          </p:cNvSpPr>
          <p:nvPr>
            <p:ph idx="1"/>
          </p:nvPr>
        </p:nvSpPr>
        <p:spPr>
          <a:xfrm>
            <a:off x="457200" y="836712"/>
            <a:ext cx="8229600" cy="5289451"/>
          </a:xfrm>
        </p:spPr>
        <p:txBody>
          <a:bodyPr>
            <a:normAutofit/>
          </a:bodyPr>
          <a:lstStyle/>
          <a:p>
            <a:r>
              <a:rPr lang="ar-IQ" sz="2000" b="1" dirty="0" smtClean="0">
                <a:cs typeface="+mj-cs"/>
              </a:rPr>
              <a:t>1- التعايش </a:t>
            </a:r>
            <a:r>
              <a:rPr lang="en-US" sz="2000" b="1" dirty="0" smtClean="0">
                <a:cs typeface="+mj-cs"/>
              </a:rPr>
              <a:t>Commensalism</a:t>
            </a:r>
            <a:r>
              <a:rPr lang="ar-IQ" sz="2000" b="1" dirty="0" smtClean="0">
                <a:cs typeface="+mj-cs"/>
              </a:rPr>
              <a:t>  الحيوان المتعايش </a:t>
            </a:r>
            <a:r>
              <a:rPr lang="en-US" sz="2000" b="1" dirty="0" smtClean="0">
                <a:cs typeface="+mj-cs"/>
              </a:rPr>
              <a:t>commensal</a:t>
            </a:r>
            <a:r>
              <a:rPr lang="ar-IQ" sz="2000" b="1" dirty="0" smtClean="0">
                <a:cs typeface="+mj-cs"/>
              </a:rPr>
              <a:t> يحصل هذا الحيوان على الغذاء أو المأوى أو انتقال. </a:t>
            </a:r>
          </a:p>
          <a:p>
            <a:endParaRPr lang="ar-IQ" sz="2000" dirty="0"/>
          </a:p>
          <a:p>
            <a:endParaRPr lang="ar-IQ" sz="2000" dirty="0" smtClean="0"/>
          </a:p>
          <a:p>
            <a:endParaRPr lang="ar-IQ" sz="2000" dirty="0"/>
          </a:p>
          <a:p>
            <a:endParaRPr lang="ar-IQ" sz="2000" dirty="0" smtClean="0"/>
          </a:p>
          <a:p>
            <a:endParaRPr lang="ar-IQ" sz="2000" dirty="0"/>
          </a:p>
          <a:p>
            <a:endParaRPr lang="ar-IQ" sz="2000" dirty="0" smtClean="0"/>
          </a:p>
          <a:p>
            <a:endParaRPr lang="ar-IQ" sz="2000" dirty="0"/>
          </a:p>
          <a:p>
            <a:r>
              <a:rPr lang="ar-IQ" sz="2000" dirty="0" smtClean="0"/>
              <a:t>                                                                                   </a:t>
            </a:r>
            <a:endParaRPr lang="ar-IQ"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255" y="1484785"/>
            <a:ext cx="3925274" cy="230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411" y="1484785"/>
            <a:ext cx="375302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411" y="3908179"/>
            <a:ext cx="3753028" cy="2497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3" y="3865991"/>
            <a:ext cx="4039985" cy="2539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02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1000"/>
                                        <p:tgtEl>
                                          <p:spTgt spid="3">
                                            <p:txEl>
                                              <p:pRg st="8" end="8"/>
                                            </p:txEl>
                                          </p:spTgt>
                                        </p:tgtEl>
                                      </p:cBhvr>
                                    </p:animEffect>
                                    <p:anim calcmode="lin" valueType="num">
                                      <p:cBhvr>
                                        <p:cTn id="2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style>
          <a:lnRef idx="1">
            <a:schemeClr val="accent1"/>
          </a:lnRef>
          <a:fillRef idx="2">
            <a:schemeClr val="accent1"/>
          </a:fillRef>
          <a:effectRef idx="1">
            <a:schemeClr val="accent1"/>
          </a:effectRef>
          <a:fontRef idx="minor">
            <a:schemeClr val="dk1"/>
          </a:fontRef>
        </p:style>
        <p:txBody>
          <a:bodyPr>
            <a:normAutofit/>
          </a:bodyPr>
          <a:lstStyle/>
          <a:p>
            <a:pPr algn="r"/>
            <a:r>
              <a:rPr lang="ar-IQ" sz="2000" b="1" dirty="0">
                <a:solidFill>
                  <a:schemeClr val="tx1"/>
                </a:solidFill>
                <a:cs typeface="+mj-cs"/>
              </a:rPr>
              <a:t>2- تبادل المنفعة </a:t>
            </a:r>
            <a:r>
              <a:rPr lang="en-US" sz="2000" b="1" dirty="0">
                <a:solidFill>
                  <a:schemeClr val="tx1"/>
                </a:solidFill>
                <a:cs typeface="+mj-cs"/>
              </a:rPr>
              <a:t>Symbiosis</a:t>
            </a:r>
            <a:r>
              <a:rPr lang="ar-IQ" sz="2000" b="1" dirty="0">
                <a:solidFill>
                  <a:schemeClr val="tx1"/>
                </a:solidFill>
                <a:cs typeface="+mj-cs"/>
              </a:rPr>
              <a:t> الحيوان المنتفع </a:t>
            </a:r>
            <a:r>
              <a:rPr lang="en-US" sz="2000" b="1" dirty="0">
                <a:solidFill>
                  <a:schemeClr val="tx1"/>
                </a:solidFill>
                <a:cs typeface="+mj-cs"/>
              </a:rPr>
              <a:t>Symbiont</a:t>
            </a:r>
            <a:r>
              <a:rPr lang="ar-IQ" sz="2000" b="1" dirty="0">
                <a:solidFill>
                  <a:schemeClr val="tx1"/>
                </a:solidFill>
                <a:cs typeface="+mj-cs"/>
              </a:rPr>
              <a:t> علاقة بين حيوانين ينتفع كل منها من الآخر</a:t>
            </a:r>
          </a:p>
        </p:txBody>
      </p:sp>
      <p:sp>
        <p:nvSpPr>
          <p:cNvPr id="3" name="عنصر نائب للمحتوى 2"/>
          <p:cNvSpPr>
            <a:spLocks noGrp="1"/>
          </p:cNvSpPr>
          <p:nvPr>
            <p:ph idx="1"/>
          </p:nvPr>
        </p:nvSpPr>
        <p:spPr>
          <a:xfrm>
            <a:off x="457200" y="1052736"/>
            <a:ext cx="8229600" cy="5073427"/>
          </a:xfrm>
        </p:spPr>
        <p:txBody>
          <a:bodyPr>
            <a:normAutofit/>
          </a:bodyPr>
          <a:lstStyle/>
          <a:p>
            <a:endParaRPr lang="ar-IQ" sz="2000" dirty="0" smtClean="0"/>
          </a:p>
          <a:p>
            <a:endParaRPr lang="ar-IQ"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352839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124744"/>
            <a:ext cx="415936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4077072"/>
            <a:ext cx="3954900" cy="2570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09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32656"/>
            <a:ext cx="8229600" cy="634082"/>
          </a:xfrm>
        </p:spPr>
        <p:style>
          <a:lnRef idx="1">
            <a:schemeClr val="accent5"/>
          </a:lnRef>
          <a:fillRef idx="2">
            <a:schemeClr val="accent5"/>
          </a:fillRef>
          <a:effectRef idx="1">
            <a:schemeClr val="accent5"/>
          </a:effectRef>
          <a:fontRef idx="minor">
            <a:schemeClr val="dk1"/>
          </a:fontRef>
        </p:style>
        <p:txBody>
          <a:bodyPr>
            <a:noAutofit/>
          </a:bodyPr>
          <a:lstStyle/>
          <a:p>
            <a:pPr algn="just"/>
            <a:r>
              <a:rPr lang="ar-IQ" sz="2200" b="1" dirty="0">
                <a:solidFill>
                  <a:schemeClr val="tx1"/>
                </a:solidFill>
                <a:cs typeface="+mj-cs"/>
              </a:rPr>
              <a:t>3- التطفل </a:t>
            </a:r>
            <a:r>
              <a:rPr lang="en-US" sz="2200" b="1" dirty="0">
                <a:solidFill>
                  <a:schemeClr val="tx1"/>
                </a:solidFill>
                <a:cs typeface="+mj-cs"/>
              </a:rPr>
              <a:t>Parasitism</a:t>
            </a:r>
            <a:r>
              <a:rPr lang="ar-IQ" sz="2200" b="1" dirty="0">
                <a:solidFill>
                  <a:schemeClr val="tx1"/>
                </a:solidFill>
                <a:cs typeface="+mj-cs"/>
              </a:rPr>
              <a:t> علاقة بين حيوانين أحدهما كبير يسمى المضيف </a:t>
            </a:r>
            <a:r>
              <a:rPr lang="en-US" sz="2200" b="1" dirty="0">
                <a:solidFill>
                  <a:schemeClr val="tx1"/>
                </a:solidFill>
                <a:cs typeface="+mj-cs"/>
              </a:rPr>
              <a:t>Host </a:t>
            </a:r>
            <a:r>
              <a:rPr lang="ar-IQ" sz="2200" b="1" dirty="0">
                <a:solidFill>
                  <a:schemeClr val="tx1"/>
                </a:solidFill>
                <a:cs typeface="+mj-cs"/>
              </a:rPr>
              <a:t> والآخر عادة صغير يسمى</a:t>
            </a:r>
            <a:r>
              <a:rPr lang="ar-IQ" sz="2200" b="1" dirty="0" smtClean="0">
                <a:cs typeface="+mj-cs"/>
              </a:rPr>
              <a:t> </a:t>
            </a:r>
            <a:r>
              <a:rPr lang="ar-IQ" sz="2200" b="1" dirty="0">
                <a:solidFill>
                  <a:schemeClr val="tx1"/>
                </a:solidFill>
                <a:cs typeface="+mj-cs"/>
              </a:rPr>
              <a:t>طفيلي </a:t>
            </a:r>
            <a:r>
              <a:rPr lang="en-US" sz="2200" b="1" dirty="0">
                <a:solidFill>
                  <a:schemeClr val="tx1"/>
                </a:solidFill>
                <a:cs typeface="+mj-cs"/>
              </a:rPr>
              <a:t>Parasite</a:t>
            </a:r>
            <a:r>
              <a:rPr lang="ar-IQ" sz="2200" b="1" dirty="0">
                <a:solidFill>
                  <a:schemeClr val="tx1"/>
                </a:solidFill>
                <a:cs typeface="+mj-cs"/>
              </a:rPr>
              <a: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483" y="1258128"/>
            <a:ext cx="4443541" cy="209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149726"/>
            <a:ext cx="3600400" cy="2279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650914"/>
            <a:ext cx="2520280" cy="2623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1573" y="3657995"/>
            <a:ext cx="2912555" cy="2413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4077072"/>
            <a:ext cx="2515743" cy="1860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95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1000"/>
                                        <p:tgtEl>
                                          <p:spTgt spid="2051"/>
                                        </p:tgtEl>
                                      </p:cBhvr>
                                    </p:animEffect>
                                    <p:anim calcmode="lin" valueType="num">
                                      <p:cBhvr>
                                        <p:cTn id="14" dur="1000" fill="hold"/>
                                        <p:tgtEl>
                                          <p:spTgt spid="2051"/>
                                        </p:tgtEl>
                                        <p:attrNameLst>
                                          <p:attrName>ppt_x</p:attrName>
                                        </p:attrNameLst>
                                      </p:cBhvr>
                                      <p:tavLst>
                                        <p:tav tm="0">
                                          <p:val>
                                            <p:strVal val="#ppt_x"/>
                                          </p:val>
                                        </p:tav>
                                        <p:tav tm="100000">
                                          <p:val>
                                            <p:strVal val="#ppt_x"/>
                                          </p:val>
                                        </p:tav>
                                      </p:tavLst>
                                    </p:anim>
                                    <p:anim calcmode="lin" valueType="num">
                                      <p:cBhvr>
                                        <p:cTn id="15"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arn(inVertical)">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wipe(down)">
                                      <p:cBhvr>
                                        <p:cTn id="25" dur="500"/>
                                        <p:tgtEl>
                                          <p:spTgt spid="205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53"/>
                                        </p:tgtEl>
                                        <p:attrNameLst>
                                          <p:attrName>style.visibility</p:attrName>
                                        </p:attrNameLst>
                                      </p:cBhvr>
                                      <p:to>
                                        <p:strVal val="visible"/>
                                      </p:to>
                                    </p:set>
                                    <p:anim calcmode="lin" valueType="num">
                                      <p:cBhvr additive="base">
                                        <p:cTn id="30" dur="500" fill="hold"/>
                                        <p:tgtEl>
                                          <p:spTgt spid="2053"/>
                                        </p:tgtEl>
                                        <p:attrNameLst>
                                          <p:attrName>ppt_x</p:attrName>
                                        </p:attrNameLst>
                                      </p:cBhvr>
                                      <p:tavLst>
                                        <p:tav tm="0">
                                          <p:val>
                                            <p:strVal val="#ppt_x"/>
                                          </p:val>
                                        </p:tav>
                                        <p:tav tm="100000">
                                          <p:val>
                                            <p:strVal val="#ppt_x"/>
                                          </p:val>
                                        </p:tav>
                                      </p:tavLst>
                                    </p:anim>
                                    <p:anim calcmode="lin" valueType="num">
                                      <p:cBhvr additive="base">
                                        <p:cTn id="31"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054"/>
                                        </p:tgtEl>
                                        <p:attrNameLst>
                                          <p:attrName>style.visibility</p:attrName>
                                        </p:attrNameLst>
                                      </p:cBhvr>
                                      <p:to>
                                        <p:strVal val="visible"/>
                                      </p:to>
                                    </p:set>
                                    <p:animEffect transition="in" filter="fade">
                                      <p:cBhvr>
                                        <p:cTn id="36" dur="1000"/>
                                        <p:tgtEl>
                                          <p:spTgt spid="2054"/>
                                        </p:tgtEl>
                                      </p:cBhvr>
                                    </p:animEffect>
                                    <p:anim calcmode="lin" valueType="num">
                                      <p:cBhvr>
                                        <p:cTn id="37" dur="1000" fill="hold"/>
                                        <p:tgtEl>
                                          <p:spTgt spid="2054"/>
                                        </p:tgtEl>
                                        <p:attrNameLst>
                                          <p:attrName>ppt_x</p:attrName>
                                        </p:attrNameLst>
                                      </p:cBhvr>
                                      <p:tavLst>
                                        <p:tav tm="0">
                                          <p:val>
                                            <p:strVal val="#ppt_x"/>
                                          </p:val>
                                        </p:tav>
                                        <p:tav tm="100000">
                                          <p:val>
                                            <p:strVal val="#ppt_x"/>
                                          </p:val>
                                        </p:tav>
                                      </p:tavLst>
                                    </p:anim>
                                    <p:anim calcmode="lin" valueType="num">
                                      <p:cBhvr>
                                        <p:cTn id="38"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style>
          <a:lnRef idx="1">
            <a:schemeClr val="accent4"/>
          </a:lnRef>
          <a:fillRef idx="2">
            <a:schemeClr val="accent4"/>
          </a:fillRef>
          <a:effectRef idx="1">
            <a:schemeClr val="accent4"/>
          </a:effectRef>
          <a:fontRef idx="minor">
            <a:schemeClr val="dk1"/>
          </a:fontRef>
        </p:style>
        <p:txBody>
          <a:bodyPr>
            <a:normAutofit/>
          </a:bodyPr>
          <a:lstStyle/>
          <a:p>
            <a:pPr algn="just" rtl="1"/>
            <a:r>
              <a:rPr lang="ar-IQ" sz="3200" b="1" dirty="0" smtClean="0">
                <a:latin typeface="Times New Roman" panose="02020603050405020304" pitchFamily="18" charset="0"/>
                <a:cs typeface="Times New Roman" panose="02020603050405020304" pitchFamily="18" charset="0"/>
              </a:rPr>
              <a:t>الطفيلي </a:t>
            </a:r>
            <a:r>
              <a:rPr lang="en-US" sz="3200" b="1" dirty="0" smtClean="0">
                <a:latin typeface="Times New Roman" panose="02020603050405020304" pitchFamily="18" charset="0"/>
                <a:cs typeface="Times New Roman" panose="02020603050405020304" pitchFamily="18" charset="0"/>
              </a:rPr>
              <a:t>Parasite</a:t>
            </a:r>
            <a:r>
              <a:rPr lang="ar-IQ" sz="3200" b="1" dirty="0" smtClean="0">
                <a:latin typeface="Times New Roman" panose="02020603050405020304" pitchFamily="18" charset="0"/>
                <a:cs typeface="Times New Roman" panose="02020603050405020304" pitchFamily="18" charset="0"/>
              </a:rPr>
              <a:t>: كائن حي يعيش في أو على كائن حي آخر لفترة محددة من الزمن أو طيلة مدة حياته. يحصل الطفيلي على الغذاء والمأوى والنقل من مضيفه ويتمكن من التكاثر وهو مثبت على مضيفه أو يتركه ليتكاثر.</a:t>
            </a:r>
          </a:p>
          <a:p>
            <a:pPr algn="just" rtl="1"/>
            <a:r>
              <a:rPr lang="ar-IQ" sz="3200" b="1" dirty="0" smtClean="0">
                <a:latin typeface="Times New Roman" panose="02020603050405020304" pitchFamily="18" charset="0"/>
                <a:cs typeface="Times New Roman" panose="02020603050405020304" pitchFamily="18" charset="0"/>
              </a:rPr>
              <a:t>المضيف </a:t>
            </a:r>
            <a:r>
              <a:rPr lang="en-US" sz="3200" b="1" dirty="0" smtClean="0">
                <a:latin typeface="Times New Roman" panose="02020603050405020304" pitchFamily="18" charset="0"/>
                <a:cs typeface="Times New Roman" panose="02020603050405020304" pitchFamily="18" charset="0"/>
              </a:rPr>
              <a:t>Host</a:t>
            </a:r>
            <a:r>
              <a:rPr lang="ar-IQ" sz="3200" b="1" dirty="0" smtClean="0">
                <a:latin typeface="Times New Roman" panose="02020603050405020304" pitchFamily="18" charset="0"/>
                <a:cs typeface="Times New Roman" panose="02020603050405020304" pitchFamily="18" charset="0"/>
              </a:rPr>
              <a:t>: كائن حي يعيش فيه أو عليه الطفيلي ويتضرر بفقدان جزء من غذائه أو أعاقة حركته أو أحداث جروح أو دخول جراثيم مرضية نتيجة نقلها من قبل الطفيلي أو دخولها كإصابة ثانوية. عادة يكون الضرر الذي يحدثه الطفيلي يكون غير منظور ولا يسبب أعراض مرضية واضحة، فليس من مصلحة الطفيلي موت مضيفه</a:t>
            </a:r>
            <a:r>
              <a:rPr lang="ar-IQ" sz="3200" b="1" dirty="0" smtClean="0">
                <a:latin typeface="Times New Roman" panose="02020603050405020304" pitchFamily="18" charset="0"/>
                <a:cs typeface="Times New Roman" panose="02020603050405020304" pitchFamily="18" charset="0"/>
              </a:rPr>
              <a:t>.</a:t>
            </a:r>
            <a:endParaRPr lang="ar-IQ" sz="32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59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style>
          <a:lnRef idx="1">
            <a:schemeClr val="accent4"/>
          </a:lnRef>
          <a:fillRef idx="2">
            <a:schemeClr val="accent4"/>
          </a:fillRef>
          <a:effectRef idx="1">
            <a:schemeClr val="accent4"/>
          </a:effectRef>
          <a:fontRef idx="minor">
            <a:schemeClr val="dk1"/>
          </a:fontRef>
        </p:style>
        <p:txBody>
          <a:bodyPr>
            <a:normAutofit/>
          </a:bodyPr>
          <a:lstStyle/>
          <a:p>
            <a:pPr algn="just" rtl="1"/>
            <a:r>
              <a:rPr lang="ar-IQ" sz="3200" b="1" dirty="0" smtClean="0">
                <a:latin typeface="Times New Roman" panose="02020603050405020304" pitchFamily="18" charset="0"/>
                <a:cs typeface="Times New Roman" panose="02020603050405020304" pitchFamily="18" charset="0"/>
              </a:rPr>
              <a:t>المرض </a:t>
            </a:r>
            <a:r>
              <a:rPr lang="en-US" sz="3200" b="1" dirty="0" smtClean="0">
                <a:latin typeface="Times New Roman" panose="02020603050405020304" pitchFamily="18" charset="0"/>
                <a:cs typeface="Times New Roman" panose="02020603050405020304" pitchFamily="18" charset="0"/>
              </a:rPr>
              <a:t>Disease</a:t>
            </a:r>
            <a:r>
              <a:rPr lang="ar-IQ" sz="3200" b="1" dirty="0" smtClean="0">
                <a:latin typeface="Times New Roman" panose="02020603050405020304" pitchFamily="18" charset="0"/>
                <a:cs typeface="Times New Roman" panose="02020603050405020304" pitchFamily="18" charset="0"/>
              </a:rPr>
              <a:t>: هو خلل غير طبيعي في تركيب أحد أعضاء أو أنسجة الكائن الحي أو خلل في وظائف الأعضاء وأجزاءها. يحصل ذلك نتيجة لعوامل مرضية (منها الطفيليات) أو لأسباب وراثية أو بسبب العوامل البيئية.</a:t>
            </a:r>
          </a:p>
          <a:p>
            <a:pPr algn="just" rtl="1"/>
            <a:endParaRPr lang="ar-IQ" sz="3200" b="1" dirty="0" smtClean="0">
              <a:latin typeface="Times New Roman" panose="02020603050405020304" pitchFamily="18" charset="0"/>
              <a:cs typeface="Times New Roman" panose="02020603050405020304" pitchFamily="18" charset="0"/>
            </a:endParaRPr>
          </a:p>
          <a:p>
            <a:pPr algn="just" rtl="1"/>
            <a:r>
              <a:rPr lang="ar-IQ" sz="3200" b="1" dirty="0" smtClean="0">
                <a:latin typeface="Times New Roman" panose="02020603050405020304" pitchFamily="18" charset="0"/>
                <a:cs typeface="Times New Roman" panose="02020603050405020304" pitchFamily="18" charset="0"/>
              </a:rPr>
              <a:t>الأمراض حيوانية المصدر </a:t>
            </a:r>
            <a:r>
              <a:rPr lang="en-US" sz="3200" b="1" dirty="0" smtClean="0">
                <a:latin typeface="Times New Roman" panose="02020603050405020304" pitchFamily="18" charset="0"/>
                <a:cs typeface="Times New Roman" panose="02020603050405020304" pitchFamily="18" charset="0"/>
              </a:rPr>
              <a:t>Zoonosis</a:t>
            </a:r>
            <a:endParaRPr lang="ar-IQ" sz="3200" b="1" dirty="0" smtClean="0">
              <a:latin typeface="Times New Roman" panose="02020603050405020304" pitchFamily="18" charset="0"/>
              <a:cs typeface="Times New Roman" panose="02020603050405020304" pitchFamily="18" charset="0"/>
            </a:endParaRPr>
          </a:p>
          <a:p>
            <a:pPr marL="0" indent="0" algn="just" rtl="1">
              <a:buNone/>
            </a:pPr>
            <a:endParaRPr lang="ar-IQ" sz="3200" b="1" dirty="0" smtClean="0">
              <a:latin typeface="Times New Roman" panose="02020603050405020304" pitchFamily="18" charset="0"/>
              <a:cs typeface="Times New Roman" panose="02020603050405020304" pitchFamily="18" charset="0"/>
            </a:endParaRPr>
          </a:p>
          <a:p>
            <a:pPr algn="just" rtl="1"/>
            <a:r>
              <a:rPr lang="ar-IQ" sz="3200" b="1" dirty="0" smtClean="0">
                <a:latin typeface="Times New Roman" panose="02020603050405020304" pitchFamily="18" charset="0"/>
                <a:cs typeface="Times New Roman" panose="02020603050405020304" pitchFamily="18" charset="0"/>
              </a:rPr>
              <a:t>يقصد بها أمراض الانســان التي تنتقل له من الحيوانات الفقرية.</a:t>
            </a:r>
            <a:endParaRPr lang="ar-IQ"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169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32656"/>
            <a:ext cx="259228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32656"/>
            <a:ext cx="259228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32656"/>
            <a:ext cx="259228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3429000"/>
            <a:ext cx="266429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3501008"/>
            <a:ext cx="259228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3501008"/>
            <a:ext cx="259228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مستطيل 1"/>
          <p:cNvSpPr/>
          <p:nvPr/>
        </p:nvSpPr>
        <p:spPr>
          <a:xfrm flipH="1">
            <a:off x="251518" y="6093296"/>
            <a:ext cx="2880321" cy="307777"/>
          </a:xfrm>
          <a:prstGeom prst="rect">
            <a:avLst/>
          </a:prstGeom>
        </p:spPr>
        <p:txBody>
          <a:bodyPr wrap="square">
            <a:spAutoFit/>
          </a:bodyPr>
          <a:lstStyle/>
          <a:p>
            <a:r>
              <a:rPr lang="en-US" sz="1400" dirty="0"/>
              <a:t>Viral hemorrhagic septicemia virus</a:t>
            </a:r>
            <a:endParaRPr lang="ar-IQ" sz="1400" dirty="0"/>
          </a:p>
        </p:txBody>
      </p:sp>
      <p:sp>
        <p:nvSpPr>
          <p:cNvPr id="3" name="مستطيل 2"/>
          <p:cNvSpPr/>
          <p:nvPr/>
        </p:nvSpPr>
        <p:spPr>
          <a:xfrm>
            <a:off x="1259632" y="2924944"/>
            <a:ext cx="1008112" cy="307777"/>
          </a:xfrm>
          <a:prstGeom prst="rect">
            <a:avLst/>
          </a:prstGeom>
        </p:spPr>
        <p:txBody>
          <a:bodyPr wrap="square">
            <a:spAutoFit/>
          </a:bodyPr>
          <a:lstStyle/>
          <a:p>
            <a:r>
              <a:rPr lang="en-US" sz="1400" dirty="0"/>
              <a:t>Fish Ick</a:t>
            </a:r>
            <a:endParaRPr lang="ar-IQ" sz="1400" dirty="0"/>
          </a:p>
        </p:txBody>
      </p:sp>
      <p:sp>
        <p:nvSpPr>
          <p:cNvPr id="4" name="مستطيل 3"/>
          <p:cNvSpPr/>
          <p:nvPr/>
        </p:nvSpPr>
        <p:spPr>
          <a:xfrm>
            <a:off x="7452320" y="6093296"/>
            <a:ext cx="864096" cy="307777"/>
          </a:xfrm>
          <a:prstGeom prst="rect">
            <a:avLst/>
          </a:prstGeom>
        </p:spPr>
        <p:txBody>
          <a:bodyPr wrap="square">
            <a:spAutoFit/>
          </a:bodyPr>
          <a:lstStyle/>
          <a:p>
            <a:pPr algn="ctr"/>
            <a:r>
              <a:rPr lang="en-US" sz="1400" dirty="0"/>
              <a:t>Fungus</a:t>
            </a:r>
            <a:endParaRPr lang="ar-IQ" sz="1400" dirty="0"/>
          </a:p>
        </p:txBody>
      </p:sp>
      <p:sp>
        <p:nvSpPr>
          <p:cNvPr id="5" name="مستطيل 4"/>
          <p:cNvSpPr/>
          <p:nvPr/>
        </p:nvSpPr>
        <p:spPr>
          <a:xfrm>
            <a:off x="5796136" y="2924944"/>
            <a:ext cx="2088232" cy="307777"/>
          </a:xfrm>
          <a:prstGeom prst="rect">
            <a:avLst/>
          </a:prstGeom>
        </p:spPr>
        <p:txBody>
          <a:bodyPr wrap="square">
            <a:spAutoFit/>
          </a:bodyPr>
          <a:lstStyle/>
          <a:p>
            <a:r>
              <a:rPr lang="en-US" sz="1400" dirty="0"/>
              <a:t>Lice</a:t>
            </a:r>
            <a:endParaRPr lang="ar-IQ" sz="1400" dirty="0"/>
          </a:p>
        </p:txBody>
      </p:sp>
      <p:sp>
        <p:nvSpPr>
          <p:cNvPr id="6" name="مستطيل 5"/>
          <p:cNvSpPr/>
          <p:nvPr/>
        </p:nvSpPr>
        <p:spPr>
          <a:xfrm>
            <a:off x="3851920" y="2924944"/>
            <a:ext cx="1138111" cy="307777"/>
          </a:xfrm>
          <a:prstGeom prst="rect">
            <a:avLst/>
          </a:prstGeom>
        </p:spPr>
        <p:txBody>
          <a:bodyPr wrap="square">
            <a:spAutoFit/>
          </a:bodyPr>
          <a:lstStyle/>
          <a:p>
            <a:r>
              <a:rPr lang="en-US" sz="1400" dirty="0"/>
              <a:t>Dropsy</a:t>
            </a:r>
            <a:endParaRPr lang="ar-IQ" sz="1400" dirty="0"/>
          </a:p>
        </p:txBody>
      </p:sp>
      <p:sp>
        <p:nvSpPr>
          <p:cNvPr id="7" name="مستطيل 6"/>
          <p:cNvSpPr/>
          <p:nvPr/>
        </p:nvSpPr>
        <p:spPr>
          <a:xfrm flipH="1">
            <a:off x="3491878" y="6093296"/>
            <a:ext cx="2088233" cy="307777"/>
          </a:xfrm>
          <a:prstGeom prst="rect">
            <a:avLst/>
          </a:prstGeom>
        </p:spPr>
        <p:txBody>
          <a:bodyPr wrap="square">
            <a:spAutoFit/>
          </a:bodyPr>
          <a:lstStyle/>
          <a:p>
            <a:r>
              <a:rPr lang="en-US" sz="1400" dirty="0"/>
              <a:t>Tail, Fin and Mouth Rot</a:t>
            </a:r>
            <a:endParaRPr lang="ar-IQ" sz="1400" dirty="0"/>
          </a:p>
        </p:txBody>
      </p:sp>
    </p:spTree>
    <p:extLst>
      <p:ext uri="{BB962C8B-B14F-4D97-AF65-F5344CB8AC3E}">
        <p14:creationId xmlns:p14="http://schemas.microsoft.com/office/powerpoint/2010/main" val="230843760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407</TotalTime>
  <Words>377</Words>
  <Application>Microsoft Office PowerPoint</Application>
  <PresentationFormat>On-screen Show (4:3)</PresentationFormat>
  <Paragraphs>50</Paragraphs>
  <Slides>12</Slides>
  <Notes>0</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سمة Office</vt:lpstr>
      <vt:lpstr>Austin</vt:lpstr>
      <vt:lpstr>Clarity</vt:lpstr>
      <vt:lpstr>Aspect</vt:lpstr>
      <vt:lpstr>أمراض وطفيليات الأسماك  Diseases and Parasites of Fishes</vt:lpstr>
      <vt:lpstr>PowerPoint Presentation</vt:lpstr>
      <vt:lpstr> * العلاقات الحيوانية</vt:lpstr>
      <vt:lpstr>* العلاقات بين أفراد الأنواع المختلفة</vt:lpstr>
      <vt:lpstr>2- تبادل المنفعة Symbiosis الحيوان المنتفع Symbiont علاقة بين حيوانين ينتفع كل منها من الآخر</vt:lpstr>
      <vt:lpstr>3- التطفل Parasitism علاقة بين حيوانين أحدهما كبير يسمى المضيف Host  والآخر عادة صغير يسمى طفيلي Parasite.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أمراض وطفيليات الأسماك  Diseases and Parasites of Fishes</dc:title>
  <dc:creator>pc</dc:creator>
  <cp:lastModifiedBy>DR.Ahmed Saker</cp:lastModifiedBy>
  <cp:revision>86</cp:revision>
  <dcterms:created xsi:type="dcterms:W3CDTF">2015-09-18T07:48:51Z</dcterms:created>
  <dcterms:modified xsi:type="dcterms:W3CDTF">2019-12-07T08:46:22Z</dcterms:modified>
</cp:coreProperties>
</file>